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A21"/>
    <a:srgbClr val="303F33"/>
    <a:srgbClr val="5D7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18" d="100"/>
          <a:sy n="118" d="100"/>
        </p:scale>
        <p:origin x="-22206" y="-9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62B04B-ECC5-4A5F-8875-3BFCE8B08B9E}"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43973-6A8B-4CB6-89ED-E78B1398DF19}" type="slidenum">
              <a:rPr lang="en-US" smtClean="0"/>
              <a:t>‹#›</a:t>
            </a:fld>
            <a:endParaRPr lang="en-US"/>
          </a:p>
        </p:txBody>
      </p:sp>
    </p:spTree>
    <p:extLst>
      <p:ext uri="{BB962C8B-B14F-4D97-AF65-F5344CB8AC3E}">
        <p14:creationId xmlns:p14="http://schemas.microsoft.com/office/powerpoint/2010/main" val="210179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2B04B-ECC5-4A5F-8875-3BFCE8B08B9E}"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43973-6A8B-4CB6-89ED-E78B1398DF19}" type="slidenum">
              <a:rPr lang="en-US" smtClean="0"/>
              <a:t>‹#›</a:t>
            </a:fld>
            <a:endParaRPr lang="en-US"/>
          </a:p>
        </p:txBody>
      </p:sp>
    </p:spTree>
    <p:extLst>
      <p:ext uri="{BB962C8B-B14F-4D97-AF65-F5344CB8AC3E}">
        <p14:creationId xmlns:p14="http://schemas.microsoft.com/office/powerpoint/2010/main" val="138036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2B04B-ECC5-4A5F-8875-3BFCE8B08B9E}"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43973-6A8B-4CB6-89ED-E78B1398DF19}" type="slidenum">
              <a:rPr lang="en-US" smtClean="0"/>
              <a:t>‹#›</a:t>
            </a:fld>
            <a:endParaRPr lang="en-US"/>
          </a:p>
        </p:txBody>
      </p:sp>
    </p:spTree>
    <p:extLst>
      <p:ext uri="{BB962C8B-B14F-4D97-AF65-F5344CB8AC3E}">
        <p14:creationId xmlns:p14="http://schemas.microsoft.com/office/powerpoint/2010/main" val="294683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2B04B-ECC5-4A5F-8875-3BFCE8B08B9E}"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43973-6A8B-4CB6-89ED-E78B1398DF19}" type="slidenum">
              <a:rPr lang="en-US" smtClean="0"/>
              <a:t>‹#›</a:t>
            </a:fld>
            <a:endParaRPr lang="en-US"/>
          </a:p>
        </p:txBody>
      </p:sp>
    </p:spTree>
    <p:extLst>
      <p:ext uri="{BB962C8B-B14F-4D97-AF65-F5344CB8AC3E}">
        <p14:creationId xmlns:p14="http://schemas.microsoft.com/office/powerpoint/2010/main" val="116494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2B04B-ECC5-4A5F-8875-3BFCE8B08B9E}"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43973-6A8B-4CB6-89ED-E78B1398DF19}" type="slidenum">
              <a:rPr lang="en-US" smtClean="0"/>
              <a:t>‹#›</a:t>
            </a:fld>
            <a:endParaRPr lang="en-US"/>
          </a:p>
        </p:txBody>
      </p:sp>
    </p:spTree>
    <p:extLst>
      <p:ext uri="{BB962C8B-B14F-4D97-AF65-F5344CB8AC3E}">
        <p14:creationId xmlns:p14="http://schemas.microsoft.com/office/powerpoint/2010/main" val="131461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62B04B-ECC5-4A5F-8875-3BFCE8B08B9E}" type="datetimeFigureOut">
              <a:rPr lang="en-US" smtClean="0"/>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43973-6A8B-4CB6-89ED-E78B1398DF19}" type="slidenum">
              <a:rPr lang="en-US" smtClean="0"/>
              <a:t>‹#›</a:t>
            </a:fld>
            <a:endParaRPr lang="en-US"/>
          </a:p>
        </p:txBody>
      </p:sp>
    </p:spTree>
    <p:extLst>
      <p:ext uri="{BB962C8B-B14F-4D97-AF65-F5344CB8AC3E}">
        <p14:creationId xmlns:p14="http://schemas.microsoft.com/office/powerpoint/2010/main" val="2288279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62B04B-ECC5-4A5F-8875-3BFCE8B08B9E}" type="datetimeFigureOut">
              <a:rPr lang="en-US" smtClean="0"/>
              <a:t>3/31/2015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43973-6A8B-4CB6-89ED-E78B1398DF19}" type="slidenum">
              <a:rPr lang="en-US" smtClean="0"/>
              <a:t>‹#›</a:t>
            </a:fld>
            <a:endParaRPr lang="en-US"/>
          </a:p>
        </p:txBody>
      </p:sp>
    </p:spTree>
    <p:extLst>
      <p:ext uri="{BB962C8B-B14F-4D97-AF65-F5344CB8AC3E}">
        <p14:creationId xmlns:p14="http://schemas.microsoft.com/office/powerpoint/2010/main" val="358141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62B04B-ECC5-4A5F-8875-3BFCE8B08B9E}" type="datetimeFigureOut">
              <a:rPr lang="en-US" smtClean="0"/>
              <a:t>3/31/2015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43973-6A8B-4CB6-89ED-E78B1398DF19}" type="slidenum">
              <a:rPr lang="en-US" smtClean="0"/>
              <a:t>‹#›</a:t>
            </a:fld>
            <a:endParaRPr lang="en-US"/>
          </a:p>
        </p:txBody>
      </p:sp>
    </p:spTree>
    <p:extLst>
      <p:ext uri="{BB962C8B-B14F-4D97-AF65-F5344CB8AC3E}">
        <p14:creationId xmlns:p14="http://schemas.microsoft.com/office/powerpoint/2010/main" val="141949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2B04B-ECC5-4A5F-8875-3BFCE8B08B9E}" type="datetimeFigureOut">
              <a:rPr lang="en-US" smtClean="0"/>
              <a:t>3/31/2015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243973-6A8B-4CB6-89ED-E78B1398DF19}" type="slidenum">
              <a:rPr lang="en-US" smtClean="0"/>
              <a:t>‹#›</a:t>
            </a:fld>
            <a:endParaRPr lang="en-US"/>
          </a:p>
        </p:txBody>
      </p:sp>
    </p:spTree>
    <p:extLst>
      <p:ext uri="{BB962C8B-B14F-4D97-AF65-F5344CB8AC3E}">
        <p14:creationId xmlns:p14="http://schemas.microsoft.com/office/powerpoint/2010/main" val="288217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2B04B-ECC5-4A5F-8875-3BFCE8B08B9E}" type="datetimeFigureOut">
              <a:rPr lang="en-US" smtClean="0"/>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43973-6A8B-4CB6-89ED-E78B1398DF19}" type="slidenum">
              <a:rPr lang="en-US" smtClean="0"/>
              <a:t>‹#›</a:t>
            </a:fld>
            <a:endParaRPr lang="en-US"/>
          </a:p>
        </p:txBody>
      </p:sp>
    </p:spTree>
    <p:extLst>
      <p:ext uri="{BB962C8B-B14F-4D97-AF65-F5344CB8AC3E}">
        <p14:creationId xmlns:p14="http://schemas.microsoft.com/office/powerpoint/2010/main" val="67668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2B04B-ECC5-4A5F-8875-3BFCE8B08B9E}" type="datetimeFigureOut">
              <a:rPr lang="en-US" smtClean="0"/>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43973-6A8B-4CB6-89ED-E78B1398DF19}" type="slidenum">
              <a:rPr lang="en-US" smtClean="0"/>
              <a:t>‹#›</a:t>
            </a:fld>
            <a:endParaRPr lang="en-US"/>
          </a:p>
        </p:txBody>
      </p:sp>
    </p:spTree>
    <p:extLst>
      <p:ext uri="{BB962C8B-B14F-4D97-AF65-F5344CB8AC3E}">
        <p14:creationId xmlns:p14="http://schemas.microsoft.com/office/powerpoint/2010/main" val="270238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2162B04B-ECC5-4A5F-8875-3BFCE8B08B9E}" type="datetimeFigureOut">
              <a:rPr lang="en-US" smtClean="0"/>
              <a:t>3/31/2015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A243973-6A8B-4CB6-89ED-E78B1398DF19}" type="slidenum">
              <a:rPr lang="en-US" smtClean="0"/>
              <a:t>‹#›</a:t>
            </a:fld>
            <a:endParaRPr lang="en-US"/>
          </a:p>
        </p:txBody>
      </p:sp>
    </p:spTree>
    <p:extLst>
      <p:ext uri="{BB962C8B-B14F-4D97-AF65-F5344CB8AC3E}">
        <p14:creationId xmlns:p14="http://schemas.microsoft.com/office/powerpoint/2010/main" val="37042499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02109" y="931763"/>
            <a:ext cx="37307520" cy="3604258"/>
          </a:xfrm>
        </p:spPr>
        <p:txBody>
          <a:bodyPr>
            <a:noAutofit/>
          </a:bodyPr>
          <a:lstStyle/>
          <a:p>
            <a:pPr>
              <a:lnSpc>
                <a:spcPct val="100000"/>
              </a:lnSpc>
            </a:pPr>
            <a:r>
              <a:rPr lang="en-US" sz="9600" b="1" dirty="0"/>
              <a:t>Community Partnership of the </a:t>
            </a:r>
            <a:r>
              <a:rPr lang="en-US" sz="9600" b="1" dirty="0" err="1"/>
              <a:t>Waterdale</a:t>
            </a:r>
            <a:r>
              <a:rPr lang="en-US" sz="9600" b="1" dirty="0"/>
              <a:t> Environmental Education </a:t>
            </a:r>
            <a:r>
              <a:rPr lang="en-US" sz="9600" b="1" dirty="0" smtClean="0"/>
              <a:t>Center</a:t>
            </a:r>
            <a:br>
              <a:rPr lang="en-US" sz="9600" b="1" dirty="0" smtClean="0"/>
            </a:br>
            <a:r>
              <a:rPr lang="en-US" sz="8800" dirty="0" smtClean="0"/>
              <a:t>Justin </a:t>
            </a:r>
            <a:r>
              <a:rPr lang="en-US" sz="8800" dirty="0" err="1" smtClean="0"/>
              <a:t>Potuck</a:t>
            </a:r>
            <a:r>
              <a:rPr lang="en-US" sz="8800" dirty="0" smtClean="0"/>
              <a:t>, Supervisor: Dr. Mel Zimmerman</a:t>
            </a:r>
            <a:r>
              <a:rPr lang="en-US" sz="8800" dirty="0"/>
              <a:t/>
            </a:r>
            <a:br>
              <a:rPr lang="en-US" sz="8800" dirty="0"/>
            </a:br>
            <a:endParaRPr lang="en-US" sz="8800" dirty="0"/>
          </a:p>
        </p:txBody>
      </p:sp>
      <p:sp>
        <p:nvSpPr>
          <p:cNvPr id="3" name="Subtitle 2"/>
          <p:cNvSpPr>
            <a:spLocks noGrp="1"/>
          </p:cNvSpPr>
          <p:nvPr>
            <p:ph type="subTitle" idx="1"/>
          </p:nvPr>
        </p:nvSpPr>
        <p:spPr>
          <a:xfrm>
            <a:off x="1035721" y="20392886"/>
            <a:ext cx="10098507" cy="7947658"/>
          </a:xfrm>
        </p:spPr>
        <p:txBody>
          <a:bodyPr>
            <a:normAutofit/>
          </a:bodyPr>
          <a:lstStyle/>
          <a:p>
            <a:r>
              <a:rPr lang="en-US" sz="4400" dirty="0" smtClean="0"/>
              <a:t>Figure 1: Outside historic </a:t>
            </a:r>
            <a:r>
              <a:rPr lang="en-US" sz="4400" dirty="0" err="1" smtClean="0"/>
              <a:t>Waterdale</a:t>
            </a:r>
            <a:r>
              <a:rPr lang="en-US" sz="4400" dirty="0" smtClean="0"/>
              <a:t> Lodge</a:t>
            </a:r>
            <a:endParaRPr lang="en-US" sz="4400" dirty="0"/>
          </a:p>
        </p:txBody>
      </p:sp>
      <p:pic>
        <p:nvPicPr>
          <p:cNvPr id="1026" name="Picture 2" descr="http://www.lycoming.edu/cwi/images/cwiLogo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18195" y="150179"/>
            <a:ext cx="4124328" cy="4124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ycoming.edu/_resources/images/facebook-lycoming-se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15" y="150179"/>
            <a:ext cx="4124327" cy="4124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012864" y="3494549"/>
            <a:ext cx="18981049" cy="1264961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4800" b="1" dirty="0" smtClean="0"/>
              <a:t>Overview: </a:t>
            </a:r>
            <a:r>
              <a:rPr lang="en-US" sz="4800" dirty="0" smtClean="0"/>
              <a:t>Located </a:t>
            </a:r>
            <a:r>
              <a:rPr lang="en-US" sz="4800" dirty="0"/>
              <a:t>in the valley of the Mosquito Creek Watershed and adjacent to the Williamsport Municipal Water Authority Filtration Plant, is the historic </a:t>
            </a:r>
            <a:r>
              <a:rPr lang="en-US" sz="4800" dirty="0" err="1"/>
              <a:t>Waterdale</a:t>
            </a:r>
            <a:r>
              <a:rPr lang="en-US" sz="4800" dirty="0"/>
              <a:t> Lodge. Starting in </a:t>
            </a:r>
            <a:r>
              <a:rPr lang="en-US" sz="4800" dirty="0" smtClean="0"/>
              <a:t>2014, </a:t>
            </a:r>
            <a:r>
              <a:rPr lang="en-US" sz="4800" dirty="0"/>
              <a:t>a group of partners that includes Lycoming </a:t>
            </a:r>
            <a:r>
              <a:rPr lang="en-US" sz="4800" dirty="0" smtClean="0"/>
              <a:t>College </a:t>
            </a:r>
            <a:r>
              <a:rPr lang="en-US" sz="4800" dirty="0"/>
              <a:t>(Clean Water Institute and Departments of Biology and Education), Williamsport Water </a:t>
            </a:r>
            <a:r>
              <a:rPr lang="en-US" sz="4800" dirty="0" smtClean="0"/>
              <a:t>Authority, </a:t>
            </a:r>
            <a:r>
              <a:rPr lang="en-US" sz="4800" dirty="0"/>
              <a:t>and the Lycoming County Conservation District formed the </a:t>
            </a:r>
            <a:r>
              <a:rPr lang="en-US" sz="4800" dirty="0" err="1"/>
              <a:t>Waterdale</a:t>
            </a:r>
            <a:r>
              <a:rPr lang="en-US" sz="4800" dirty="0"/>
              <a:t> Environmental Education Center as a resource for K-12 education outreach as well as a venue for college research projects and community </a:t>
            </a:r>
            <a:r>
              <a:rPr lang="en-US" sz="4800" dirty="0" smtClean="0"/>
              <a:t>events. </a:t>
            </a:r>
            <a:r>
              <a:rPr lang="en-US" sz="4800" dirty="0"/>
              <a:t>Educational </a:t>
            </a:r>
            <a:r>
              <a:rPr lang="en-US" sz="4800" dirty="0" smtClean="0"/>
              <a:t>programs </a:t>
            </a:r>
            <a:r>
              <a:rPr lang="en-US" sz="4800" dirty="0"/>
              <a:t>at </a:t>
            </a:r>
            <a:r>
              <a:rPr lang="en-US" sz="4800" dirty="0" err="1"/>
              <a:t>Waterdale</a:t>
            </a:r>
            <a:r>
              <a:rPr lang="en-US" sz="4800" dirty="0"/>
              <a:t> include development of nature trail walks, aquatic macro invertebrate and fish sampling and identification, water filtration plant tour, water monitoring and testing, and </a:t>
            </a:r>
            <a:r>
              <a:rPr lang="en-US" sz="4800" dirty="0" smtClean="0"/>
              <a:t>live demonstrations </a:t>
            </a:r>
            <a:r>
              <a:rPr lang="en-US" sz="4800" dirty="0"/>
              <a:t>of an </a:t>
            </a:r>
            <a:r>
              <a:rPr lang="en-US" sz="4800" dirty="0" err="1"/>
              <a:t>Enviroscape</a:t>
            </a:r>
            <a:r>
              <a:rPr lang="en-US" sz="4800" dirty="0"/>
              <a:t> watershed model. Several full or partial day field trips for local elementary schools have been scheduled, including hands-on indoor and outdoor </a:t>
            </a:r>
            <a:r>
              <a:rPr lang="en-US" sz="4800" dirty="0" smtClean="0"/>
              <a:t>activities</a:t>
            </a:r>
            <a:r>
              <a:rPr lang="en-US" sz="4800" dirty="0"/>
              <a:t>. Documentation of efforts to develop programs to educate the public on the importance of source water protection of drinking water supplies will be presented. In addition, water quality data from our monitoring effort will be presented.</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863" y="21462093"/>
            <a:ext cx="9248808" cy="9131981"/>
          </a:xfrm>
          <a:prstGeom prst="rect">
            <a:avLst/>
          </a:prstGeom>
          <a:noFill/>
          <a:ln w="9525">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Subtitle 2"/>
          <p:cNvSpPr txBox="1">
            <a:spLocks/>
          </p:cNvSpPr>
          <p:nvPr/>
        </p:nvSpPr>
        <p:spPr>
          <a:xfrm>
            <a:off x="1251013" y="31015034"/>
            <a:ext cx="10098507" cy="2752060"/>
          </a:xfrm>
          <a:prstGeom prst="rect">
            <a:avLst/>
          </a:prstGeom>
        </p:spPr>
        <p:txBody>
          <a:bodyPr vert="horz" lIns="91440" tIns="45720" rIns="91440" bIns="45720" rtlCol="0">
            <a:normAutofit/>
          </a:bodyPr>
          <a:lstStyle>
            <a:lvl1pPr marL="0" indent="0" algn="ctr" defTabSz="4389120" rtl="0" eaLnBrk="1" latinLnBrk="0" hangingPunct="1">
              <a:lnSpc>
                <a:spcPct val="90000"/>
              </a:lnSpc>
              <a:spcBef>
                <a:spcPts val="4800"/>
              </a:spcBef>
              <a:buFont typeface="Arial" panose="020B0604020202020204" pitchFamily="34" charset="0"/>
              <a:buNone/>
              <a:defRPr sz="11520" kern="1200">
                <a:solidFill>
                  <a:schemeClr val="tx1"/>
                </a:solidFill>
                <a:latin typeface="+mn-lt"/>
                <a:ea typeface="+mn-ea"/>
                <a:cs typeface="+mn-cs"/>
              </a:defRPr>
            </a:lvl1pPr>
            <a:lvl2pPr marL="2194560" indent="0" algn="ctr"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2pPr>
            <a:lvl3pPr marL="438912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3pPr>
            <a:lvl4pPr marL="65836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4pPr>
            <a:lvl5pPr marL="877824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5pPr>
            <a:lvl6pPr marL="1097280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6pPr>
            <a:lvl7pPr marL="1316736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7pPr>
            <a:lvl8pPr marL="1536192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8pPr>
            <a:lvl9pPr marL="175564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9pPr>
          </a:lstStyle>
          <a:p>
            <a:r>
              <a:rPr lang="en-US" sz="4400" dirty="0" smtClean="0"/>
              <a:t>Figure 2: Overhead map showing route to </a:t>
            </a:r>
            <a:r>
              <a:rPr lang="en-US" sz="4400" dirty="0" err="1" smtClean="0"/>
              <a:t>Waterdale</a:t>
            </a:r>
            <a:r>
              <a:rPr lang="en-US" sz="4400" dirty="0" smtClean="0"/>
              <a:t> Lodge from </a:t>
            </a:r>
            <a:r>
              <a:rPr lang="en-US" sz="4400" dirty="0" err="1" smtClean="0"/>
              <a:t>Duboistown</a:t>
            </a:r>
            <a:endParaRPr lang="en-US" sz="4400" dirty="0"/>
          </a:p>
        </p:txBody>
      </p:sp>
      <p:pic>
        <p:nvPicPr>
          <p:cNvPr id="11" name="Picture 2" descr="Z:\WMWA General\Watershed\Pictures\Aerials of Watershed\WMWA Filtration Plant\DSC_000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7465"/>
          <a:stretch/>
        </p:blipFill>
        <p:spPr bwMode="auto">
          <a:xfrm>
            <a:off x="31470328" y="4426683"/>
            <a:ext cx="12098524" cy="5968605"/>
          </a:xfrm>
          <a:prstGeom prst="rect">
            <a:avLst/>
          </a:prstGeom>
          <a:noFill/>
          <a:ln>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32552274" y="10569355"/>
            <a:ext cx="10098507" cy="3599684"/>
          </a:xfrm>
          <a:prstGeom prst="rect">
            <a:avLst/>
          </a:prstGeom>
        </p:spPr>
        <p:txBody>
          <a:bodyPr vert="horz" lIns="91440" tIns="45720" rIns="91440" bIns="45720" rtlCol="0">
            <a:normAutofit/>
          </a:bodyPr>
          <a:lstStyle>
            <a:lvl1pPr marL="0" indent="0" algn="ctr" defTabSz="4389120" rtl="0" eaLnBrk="1" latinLnBrk="0" hangingPunct="1">
              <a:lnSpc>
                <a:spcPct val="90000"/>
              </a:lnSpc>
              <a:spcBef>
                <a:spcPts val="4800"/>
              </a:spcBef>
              <a:buFont typeface="Arial" panose="020B0604020202020204" pitchFamily="34" charset="0"/>
              <a:buNone/>
              <a:defRPr sz="11520" kern="1200">
                <a:solidFill>
                  <a:schemeClr val="tx1"/>
                </a:solidFill>
                <a:latin typeface="+mn-lt"/>
                <a:ea typeface="+mn-ea"/>
                <a:cs typeface="+mn-cs"/>
              </a:defRPr>
            </a:lvl1pPr>
            <a:lvl2pPr marL="2194560" indent="0" algn="ctr"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2pPr>
            <a:lvl3pPr marL="438912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3pPr>
            <a:lvl4pPr marL="65836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4pPr>
            <a:lvl5pPr marL="877824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5pPr>
            <a:lvl6pPr marL="1097280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6pPr>
            <a:lvl7pPr marL="1316736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7pPr>
            <a:lvl8pPr marL="1536192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8pPr>
            <a:lvl9pPr marL="175564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9pPr>
          </a:lstStyle>
          <a:p>
            <a:r>
              <a:rPr lang="en-US" sz="4400" dirty="0" smtClean="0"/>
              <a:t>Figure 4: Aerial view of the Williamsport Municipal Water Authority Filtration Plant and </a:t>
            </a:r>
            <a:r>
              <a:rPr lang="en-US" sz="4400" dirty="0" err="1" smtClean="0"/>
              <a:t>Waterdale</a:t>
            </a:r>
            <a:r>
              <a:rPr lang="en-US" sz="4400" dirty="0" smtClean="0"/>
              <a:t> Lodge</a:t>
            </a:r>
            <a:endParaRPr lang="en-US" sz="4400"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225" y="4418384"/>
            <a:ext cx="10101216" cy="7575911"/>
          </a:xfrm>
          <a:prstGeom prst="rect">
            <a:avLst/>
          </a:prstGeom>
          <a:ln>
            <a:solidFill>
              <a:schemeClr val="accent4">
                <a:lumMod val="75000"/>
              </a:schemeClr>
            </a:solidFill>
          </a:ln>
        </p:spPr>
      </p:pic>
      <p:sp>
        <p:nvSpPr>
          <p:cNvPr id="14" name="Subtitle 2"/>
          <p:cNvSpPr txBox="1">
            <a:spLocks/>
          </p:cNvSpPr>
          <p:nvPr/>
        </p:nvSpPr>
        <p:spPr>
          <a:xfrm>
            <a:off x="1010884" y="12021514"/>
            <a:ext cx="10177524" cy="2689763"/>
          </a:xfrm>
          <a:prstGeom prst="rect">
            <a:avLst/>
          </a:prstGeom>
        </p:spPr>
        <p:txBody>
          <a:bodyPr vert="horz" lIns="91440" tIns="45720" rIns="91440" bIns="45720" rtlCol="0">
            <a:normAutofit/>
          </a:bodyPr>
          <a:lstStyle>
            <a:lvl1pPr marL="0" indent="0" algn="ctr" defTabSz="4389120" rtl="0" eaLnBrk="1" latinLnBrk="0" hangingPunct="1">
              <a:lnSpc>
                <a:spcPct val="90000"/>
              </a:lnSpc>
              <a:spcBef>
                <a:spcPts val="4800"/>
              </a:spcBef>
              <a:buFont typeface="Arial" panose="020B0604020202020204" pitchFamily="34" charset="0"/>
              <a:buNone/>
              <a:defRPr sz="11520" kern="1200">
                <a:solidFill>
                  <a:schemeClr val="tx1"/>
                </a:solidFill>
                <a:latin typeface="+mn-lt"/>
                <a:ea typeface="+mn-ea"/>
                <a:cs typeface="+mn-cs"/>
              </a:defRPr>
            </a:lvl1pPr>
            <a:lvl2pPr marL="2194560" indent="0" algn="ctr"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2pPr>
            <a:lvl3pPr marL="438912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3pPr>
            <a:lvl4pPr marL="65836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4pPr>
            <a:lvl5pPr marL="877824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5pPr>
            <a:lvl6pPr marL="1097280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6pPr>
            <a:lvl7pPr marL="1316736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7pPr>
            <a:lvl8pPr marL="1536192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8pPr>
            <a:lvl9pPr marL="175564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9pPr>
          </a:lstStyle>
          <a:p>
            <a:pPr>
              <a:lnSpc>
                <a:spcPct val="110000"/>
              </a:lnSpc>
              <a:spcBef>
                <a:spcPts val="0"/>
              </a:spcBef>
            </a:pPr>
            <a:r>
              <a:rPr lang="en-US" sz="4400" dirty="0" smtClean="0"/>
              <a:t>Justin Potuck</a:t>
            </a:r>
          </a:p>
          <a:p>
            <a:pPr>
              <a:lnSpc>
                <a:spcPct val="110000"/>
              </a:lnSpc>
              <a:spcBef>
                <a:spcPts val="0"/>
              </a:spcBef>
            </a:pPr>
            <a:r>
              <a:rPr lang="en-US" sz="4400" dirty="0" smtClean="0"/>
              <a:t>Lycoming College CWI, 2014</a:t>
            </a:r>
            <a:endParaRPr lang="en-US" sz="4400" dirty="0"/>
          </a:p>
        </p:txBody>
      </p:sp>
      <p:sp>
        <p:nvSpPr>
          <p:cNvPr id="15" name="TextBox 14"/>
          <p:cNvSpPr txBox="1"/>
          <p:nvPr/>
        </p:nvSpPr>
        <p:spPr>
          <a:xfrm>
            <a:off x="33295068" y="29747949"/>
            <a:ext cx="8957832" cy="286232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3000" dirty="0" smtClean="0"/>
              <a:t>Acknowledgements: </a:t>
            </a:r>
          </a:p>
          <a:p>
            <a:r>
              <a:rPr lang="en-US" sz="3000" dirty="0" smtClean="0"/>
              <a:t>Lycoming College Clean Water Institute</a:t>
            </a:r>
          </a:p>
          <a:p>
            <a:r>
              <a:rPr lang="en-US" sz="3000" dirty="0" smtClean="0"/>
              <a:t>Lycoming College Education Department: Dr. Amy Rogers</a:t>
            </a:r>
          </a:p>
          <a:p>
            <a:r>
              <a:rPr lang="en-US" sz="3000" dirty="0"/>
              <a:t>Williamsport Municipal Water </a:t>
            </a:r>
            <a:r>
              <a:rPr lang="en-US" sz="3000" dirty="0" smtClean="0"/>
              <a:t>Authority:</a:t>
            </a:r>
          </a:p>
          <a:p>
            <a:r>
              <a:rPr lang="en-US" sz="3000" dirty="0" smtClean="0"/>
              <a:t>Walt Nicholson – Larry Bennett</a:t>
            </a:r>
          </a:p>
          <a:p>
            <a:r>
              <a:rPr lang="en-US" sz="3000" dirty="0" smtClean="0"/>
              <a:t>Lycoming Count Conservation District: Carey </a:t>
            </a:r>
            <a:r>
              <a:rPr lang="en-US" sz="3000" dirty="0" err="1" smtClean="0"/>
              <a:t>Entz-Rine</a:t>
            </a:r>
            <a:endParaRPr lang="en-US" sz="30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56332" y="12716710"/>
            <a:ext cx="9391899" cy="7043925"/>
          </a:xfrm>
          <a:prstGeom prst="rect">
            <a:avLst/>
          </a:prstGeom>
          <a:ln>
            <a:solidFill>
              <a:schemeClr val="accent4">
                <a:lumMod val="75000"/>
              </a:schemeClr>
            </a:solidFill>
          </a:ln>
        </p:spPr>
      </p:pic>
      <p:sp>
        <p:nvSpPr>
          <p:cNvPr id="17" name="Subtitle 2"/>
          <p:cNvSpPr txBox="1">
            <a:spLocks/>
          </p:cNvSpPr>
          <p:nvPr/>
        </p:nvSpPr>
        <p:spPr>
          <a:xfrm>
            <a:off x="32554901" y="19876939"/>
            <a:ext cx="10098507" cy="2281222"/>
          </a:xfrm>
          <a:prstGeom prst="rect">
            <a:avLst/>
          </a:prstGeom>
        </p:spPr>
        <p:txBody>
          <a:bodyPr vert="horz" lIns="91440" tIns="45720" rIns="91440" bIns="45720" rtlCol="0">
            <a:normAutofit/>
          </a:bodyPr>
          <a:lstStyle>
            <a:lvl1pPr marL="0" indent="0" algn="ctr" defTabSz="4389120" rtl="0" eaLnBrk="1" latinLnBrk="0" hangingPunct="1">
              <a:lnSpc>
                <a:spcPct val="90000"/>
              </a:lnSpc>
              <a:spcBef>
                <a:spcPts val="4800"/>
              </a:spcBef>
              <a:buFont typeface="Arial" panose="020B0604020202020204" pitchFamily="34" charset="0"/>
              <a:buNone/>
              <a:defRPr sz="11520" kern="1200">
                <a:solidFill>
                  <a:schemeClr val="tx1"/>
                </a:solidFill>
                <a:latin typeface="+mn-lt"/>
                <a:ea typeface="+mn-ea"/>
                <a:cs typeface="+mn-cs"/>
              </a:defRPr>
            </a:lvl1pPr>
            <a:lvl2pPr marL="2194560" indent="0" algn="ctr"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2pPr>
            <a:lvl3pPr marL="438912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3pPr>
            <a:lvl4pPr marL="65836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4pPr>
            <a:lvl5pPr marL="877824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5pPr>
            <a:lvl6pPr marL="1097280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6pPr>
            <a:lvl7pPr marL="1316736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7pPr>
            <a:lvl8pPr marL="1536192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8pPr>
            <a:lvl9pPr marL="175564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9pPr>
          </a:lstStyle>
          <a:p>
            <a:r>
              <a:rPr lang="en-US" sz="4400" dirty="0" smtClean="0"/>
              <a:t>Figure 5: Students from St. John Neumann sort through leaf packs for aquatic </a:t>
            </a:r>
            <a:r>
              <a:rPr lang="en-US" sz="4400" dirty="0"/>
              <a:t> </a:t>
            </a:r>
            <a:r>
              <a:rPr lang="en-US" sz="4400" dirty="0" smtClean="0"/>
              <a:t>    macro-invertebrates</a:t>
            </a:r>
            <a:endParaRPr lang="en-US" sz="4400" dirty="0"/>
          </a:p>
        </p:txBody>
      </p:sp>
      <p:sp>
        <p:nvSpPr>
          <p:cNvPr id="18" name="TextBox 17"/>
          <p:cNvSpPr txBox="1"/>
          <p:nvPr/>
        </p:nvSpPr>
        <p:spPr>
          <a:xfrm>
            <a:off x="13227717" y="16796904"/>
            <a:ext cx="16825372" cy="747897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4800" b="1" dirty="0" smtClean="0"/>
              <a:t>Our mission</a:t>
            </a:r>
            <a:r>
              <a:rPr lang="en-US" sz="4800" dirty="0" smtClean="0"/>
              <a:t>: The goals of the </a:t>
            </a:r>
            <a:r>
              <a:rPr lang="en-US" sz="4800" dirty="0" err="1" smtClean="0"/>
              <a:t>Waterdale</a:t>
            </a:r>
            <a:r>
              <a:rPr lang="en-US" sz="4800" dirty="0" smtClean="0"/>
              <a:t> </a:t>
            </a:r>
          </a:p>
          <a:p>
            <a:pPr algn="ctr"/>
            <a:r>
              <a:rPr lang="en-US" sz="4800" dirty="0" smtClean="0"/>
              <a:t>Environmental Education Center include:</a:t>
            </a:r>
          </a:p>
          <a:p>
            <a:pPr marL="685800" indent="-685800">
              <a:buFont typeface="Arial" panose="020B0604020202020204" pitchFamily="34" charset="0"/>
              <a:buChar char="•"/>
            </a:pPr>
            <a:r>
              <a:rPr lang="en-US" sz="4800" dirty="0" smtClean="0"/>
              <a:t>Increasing public awareness about source water protection</a:t>
            </a:r>
          </a:p>
          <a:p>
            <a:pPr marL="685800" indent="-685800">
              <a:buFont typeface="Arial" panose="020B0604020202020204" pitchFamily="34" charset="0"/>
              <a:buChar char="•"/>
            </a:pPr>
            <a:r>
              <a:rPr lang="en-US" sz="4800" dirty="0" smtClean="0"/>
              <a:t>Provide a venue for scientific field work, teaching experiences, and a real world environmental setting for local resource and academic professionals</a:t>
            </a:r>
          </a:p>
          <a:p>
            <a:pPr marL="685800" indent="-685800">
              <a:buFont typeface="Arial" panose="020B0604020202020204" pitchFamily="34" charset="0"/>
              <a:buChar char="•"/>
            </a:pPr>
            <a:r>
              <a:rPr lang="en-US" sz="4800" dirty="0" smtClean="0"/>
              <a:t>Work with Project WILD and Project WET to provide training for upcoming educators</a:t>
            </a:r>
          </a:p>
          <a:p>
            <a:pPr marL="685800" indent="-685800">
              <a:buFont typeface="Arial" panose="020B0604020202020204" pitchFamily="34" charset="0"/>
              <a:buChar char="•"/>
            </a:pPr>
            <a:r>
              <a:rPr lang="en-US" sz="4800" dirty="0" smtClean="0"/>
              <a:t>Share information on water resource management and protections of public water supply sources.</a:t>
            </a:r>
          </a:p>
        </p:txBody>
      </p:sp>
      <p:sp>
        <p:nvSpPr>
          <p:cNvPr id="21" name="Subtitle 2"/>
          <p:cNvSpPr txBox="1">
            <a:spLocks/>
          </p:cNvSpPr>
          <p:nvPr/>
        </p:nvSpPr>
        <p:spPr>
          <a:xfrm>
            <a:off x="12910887" y="26202670"/>
            <a:ext cx="4914521" cy="6747812"/>
          </a:xfrm>
          <a:prstGeom prst="rect">
            <a:avLst/>
          </a:prstGeom>
        </p:spPr>
        <p:txBody>
          <a:bodyPr vert="horz" lIns="91440" tIns="45720" rIns="91440" bIns="45720" rtlCol="0">
            <a:normAutofit/>
          </a:bodyPr>
          <a:lstStyle>
            <a:lvl1pPr marL="0" indent="0" algn="ctr" defTabSz="4389120" rtl="0" eaLnBrk="1" latinLnBrk="0" hangingPunct="1">
              <a:lnSpc>
                <a:spcPct val="90000"/>
              </a:lnSpc>
              <a:spcBef>
                <a:spcPts val="4800"/>
              </a:spcBef>
              <a:buFont typeface="Arial" panose="020B0604020202020204" pitchFamily="34" charset="0"/>
              <a:buNone/>
              <a:defRPr sz="11520" kern="1200">
                <a:solidFill>
                  <a:schemeClr val="tx1"/>
                </a:solidFill>
                <a:latin typeface="+mn-lt"/>
                <a:ea typeface="+mn-ea"/>
                <a:cs typeface="+mn-cs"/>
              </a:defRPr>
            </a:lvl1pPr>
            <a:lvl2pPr marL="2194560" indent="0" algn="ctr"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2pPr>
            <a:lvl3pPr marL="438912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3pPr>
            <a:lvl4pPr marL="65836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4pPr>
            <a:lvl5pPr marL="877824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5pPr>
            <a:lvl6pPr marL="1097280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6pPr>
            <a:lvl7pPr marL="1316736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7pPr>
            <a:lvl8pPr marL="1536192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8pPr>
            <a:lvl9pPr marL="175564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9pPr>
          </a:lstStyle>
          <a:p>
            <a:r>
              <a:rPr lang="en-US" sz="4400" dirty="0" smtClean="0"/>
              <a:t>Figure 3:          Sample of Water Chemistry Data Monitoring from Mosquito Creek, located adjacent to the </a:t>
            </a:r>
            <a:r>
              <a:rPr lang="en-US" sz="4400" dirty="0" err="1" smtClean="0"/>
              <a:t>Waterdale</a:t>
            </a:r>
            <a:r>
              <a:rPr lang="en-US" sz="4400" dirty="0" smtClean="0"/>
              <a:t> Lodge 1/20/15</a:t>
            </a:r>
            <a:endParaRPr lang="en-US" sz="4400" dirty="0"/>
          </a:p>
        </p:txBody>
      </p:sp>
      <p:pic>
        <p:nvPicPr>
          <p:cNvPr id="24" name="Picture 23"/>
          <p:cNvPicPr/>
          <p:nvPr/>
        </p:nvPicPr>
        <p:blipFill>
          <a:blip r:embed="rId8">
            <a:extLst>
              <a:ext uri="{28A0092B-C50C-407E-A947-70E740481C1C}">
                <a14:useLocalDpi xmlns:a14="http://schemas.microsoft.com/office/drawing/2010/main" val="0"/>
              </a:ext>
            </a:extLst>
          </a:blip>
          <a:srcRect/>
          <a:stretch>
            <a:fillRect/>
          </a:stretch>
        </p:blipFill>
        <p:spPr bwMode="auto">
          <a:xfrm>
            <a:off x="673501" y="13860378"/>
            <a:ext cx="10828689" cy="6228141"/>
          </a:xfrm>
          <a:prstGeom prst="rect">
            <a:avLst/>
          </a:prstGeom>
          <a:noFill/>
          <a:ln w="9525">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860080" y="21900699"/>
            <a:ext cx="9857877" cy="5776797"/>
          </a:xfrm>
          <a:prstGeom prst="rect">
            <a:avLst/>
          </a:prstGeom>
          <a:noFill/>
          <a:ln w="9525">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7" name="Subtitle 2"/>
          <p:cNvSpPr txBox="1">
            <a:spLocks/>
          </p:cNvSpPr>
          <p:nvPr/>
        </p:nvSpPr>
        <p:spPr>
          <a:xfrm>
            <a:off x="33214630" y="27744397"/>
            <a:ext cx="9123995" cy="2752060"/>
          </a:xfrm>
          <a:prstGeom prst="rect">
            <a:avLst/>
          </a:prstGeom>
        </p:spPr>
        <p:txBody>
          <a:bodyPr vert="horz" lIns="91440" tIns="45720" rIns="91440" bIns="45720" rtlCol="0">
            <a:normAutofit/>
          </a:bodyPr>
          <a:lstStyle>
            <a:lvl1pPr marL="0" indent="0" algn="ctr" defTabSz="4389120" rtl="0" eaLnBrk="1" latinLnBrk="0" hangingPunct="1">
              <a:lnSpc>
                <a:spcPct val="90000"/>
              </a:lnSpc>
              <a:spcBef>
                <a:spcPts val="4800"/>
              </a:spcBef>
              <a:buFont typeface="Arial" panose="020B0604020202020204" pitchFamily="34" charset="0"/>
              <a:buNone/>
              <a:defRPr sz="11520" kern="1200">
                <a:solidFill>
                  <a:schemeClr val="tx1"/>
                </a:solidFill>
                <a:latin typeface="+mn-lt"/>
                <a:ea typeface="+mn-ea"/>
                <a:cs typeface="+mn-cs"/>
              </a:defRPr>
            </a:lvl1pPr>
            <a:lvl2pPr marL="2194560" indent="0" algn="ctr"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2pPr>
            <a:lvl3pPr marL="438912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3pPr>
            <a:lvl4pPr marL="65836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4pPr>
            <a:lvl5pPr marL="877824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5pPr>
            <a:lvl6pPr marL="1097280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6pPr>
            <a:lvl7pPr marL="1316736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7pPr>
            <a:lvl8pPr marL="1536192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8pPr>
            <a:lvl9pPr marL="175564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9pPr>
          </a:lstStyle>
          <a:p>
            <a:r>
              <a:rPr lang="en-US" sz="4400" dirty="0" smtClean="0"/>
              <a:t>Figure 6: Larry Bennett, Williamsport Municipal Water Authority, shows local students how drinking water is treated</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110117284"/>
              </p:ext>
            </p:extLst>
          </p:nvPr>
        </p:nvGraphicFramePr>
        <p:xfrm>
          <a:off x="18560049" y="25291400"/>
          <a:ext cx="12669649" cy="6810375"/>
        </p:xfrm>
        <a:graphic>
          <a:graphicData uri="http://schemas.openxmlformats.org/drawingml/2006/table">
            <a:tbl>
              <a:tblPr/>
              <a:tblGrid>
                <a:gridCol w="6442579"/>
                <a:gridCol w="2177773"/>
                <a:gridCol w="2177773"/>
                <a:gridCol w="1871524"/>
              </a:tblGrid>
              <a:tr h="616984">
                <a:tc>
                  <a:txBody>
                    <a:bodyPr/>
                    <a:lstStyle/>
                    <a:p>
                      <a:pPr algn="l" fontAlgn="b"/>
                      <a:r>
                        <a:rPr lang="en-US" sz="4000" b="1" i="0" u="none" strike="noStrike" dirty="0">
                          <a:solidFill>
                            <a:srgbClr val="000000"/>
                          </a:solidFill>
                          <a:effectLst/>
                          <a:latin typeface="Calibri" panose="020F0502020204030204" pitchFamily="34" charset="0"/>
                        </a:rPr>
                        <a:t>Parameters</a:t>
                      </a:r>
                    </a:p>
                  </a:txBody>
                  <a:tcPr marL="9525" marR="9525" marT="9525" marB="0" anchor="b">
                    <a:lnL w="1270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12700" cap="flat" cmpd="sng" algn="ctr">
                      <a:solidFill>
                        <a:srgbClr val="375623"/>
                      </a:solidFill>
                      <a:prstDash val="solid"/>
                      <a:round/>
                      <a:headEnd type="none" w="med" len="med"/>
                      <a:tailEnd type="none" w="med" len="med"/>
                    </a:lnT>
                    <a:lnB w="12700" cap="flat" cmpd="sng" algn="ctr">
                      <a:solidFill>
                        <a:srgbClr val="375623"/>
                      </a:solidFill>
                      <a:prstDash val="solid"/>
                      <a:round/>
                      <a:headEnd type="none" w="med" len="med"/>
                      <a:tailEnd type="none" w="med" len="med"/>
                    </a:lnB>
                    <a:solidFill>
                      <a:srgbClr val="FFD966"/>
                    </a:solidFill>
                  </a:tcPr>
                </a:tc>
                <a:tc>
                  <a:txBody>
                    <a:bodyPr/>
                    <a:lstStyle/>
                    <a:p>
                      <a:pPr algn="l" fontAlgn="b"/>
                      <a:r>
                        <a:rPr lang="en-US" sz="4000" b="1" i="0" u="none" strike="noStrike">
                          <a:solidFill>
                            <a:srgbClr val="000000"/>
                          </a:solidFill>
                          <a:effectLst/>
                          <a:latin typeface="Calibri" panose="020F0502020204030204" pitchFamily="34" charset="0"/>
                        </a:rPr>
                        <a:t>Site 1</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12700" cap="flat" cmpd="sng" algn="ctr">
                      <a:solidFill>
                        <a:srgbClr val="375623"/>
                      </a:solidFill>
                      <a:prstDash val="solid"/>
                      <a:round/>
                      <a:headEnd type="none" w="med" len="med"/>
                      <a:tailEnd type="none" w="med" len="med"/>
                    </a:lnT>
                    <a:lnB w="12700" cap="flat" cmpd="sng" algn="ctr">
                      <a:solidFill>
                        <a:srgbClr val="375623"/>
                      </a:solidFill>
                      <a:prstDash val="solid"/>
                      <a:round/>
                      <a:headEnd type="none" w="med" len="med"/>
                      <a:tailEnd type="none" w="med" len="med"/>
                    </a:lnB>
                    <a:solidFill>
                      <a:srgbClr val="FFD966"/>
                    </a:solidFill>
                  </a:tcPr>
                </a:tc>
                <a:tc>
                  <a:txBody>
                    <a:bodyPr/>
                    <a:lstStyle/>
                    <a:p>
                      <a:pPr algn="l" fontAlgn="b"/>
                      <a:r>
                        <a:rPr lang="en-US" sz="4000" b="1" i="0" u="none" strike="noStrike">
                          <a:solidFill>
                            <a:srgbClr val="000000"/>
                          </a:solidFill>
                          <a:effectLst/>
                          <a:latin typeface="Calibri" panose="020F0502020204030204" pitchFamily="34" charset="0"/>
                        </a:rPr>
                        <a:t>Site 2</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12700" cap="flat" cmpd="sng" algn="ctr">
                      <a:solidFill>
                        <a:srgbClr val="375623"/>
                      </a:solidFill>
                      <a:prstDash val="solid"/>
                      <a:round/>
                      <a:headEnd type="none" w="med" len="med"/>
                      <a:tailEnd type="none" w="med" len="med"/>
                    </a:lnT>
                    <a:lnB w="12700" cap="flat" cmpd="sng" algn="ctr">
                      <a:solidFill>
                        <a:srgbClr val="375623"/>
                      </a:solidFill>
                      <a:prstDash val="solid"/>
                      <a:round/>
                      <a:headEnd type="none" w="med" len="med"/>
                      <a:tailEnd type="none" w="med" len="med"/>
                    </a:lnB>
                    <a:solidFill>
                      <a:srgbClr val="FFD966"/>
                    </a:solidFill>
                  </a:tcPr>
                </a:tc>
                <a:tc>
                  <a:txBody>
                    <a:bodyPr/>
                    <a:lstStyle/>
                    <a:p>
                      <a:pPr algn="l" fontAlgn="b"/>
                      <a:r>
                        <a:rPr lang="en-US" sz="4000" b="1" i="0" u="none" strike="noStrike">
                          <a:solidFill>
                            <a:srgbClr val="000000"/>
                          </a:solidFill>
                          <a:effectLst/>
                          <a:latin typeface="Calibri" panose="020F0502020204030204" pitchFamily="34" charset="0"/>
                        </a:rPr>
                        <a:t>Site 3</a:t>
                      </a:r>
                    </a:p>
                  </a:txBody>
                  <a:tcPr marL="9525" marR="9525" marT="9525" marB="0" anchor="b">
                    <a:lnL w="6350" cap="flat" cmpd="sng" algn="ctr">
                      <a:solidFill>
                        <a:srgbClr val="375623"/>
                      </a:solidFill>
                      <a:prstDash val="solid"/>
                      <a:round/>
                      <a:headEnd type="none" w="med" len="med"/>
                      <a:tailEnd type="none" w="med" len="med"/>
                    </a:lnL>
                    <a:lnR w="12700" cap="flat" cmpd="sng" algn="ctr">
                      <a:solidFill>
                        <a:srgbClr val="375623"/>
                      </a:solidFill>
                      <a:prstDash val="solid"/>
                      <a:round/>
                      <a:headEnd type="none" w="med" len="med"/>
                      <a:tailEnd type="none" w="med" len="med"/>
                    </a:lnR>
                    <a:lnT w="12700" cap="flat" cmpd="sng" algn="ctr">
                      <a:solidFill>
                        <a:srgbClr val="375623"/>
                      </a:solidFill>
                      <a:prstDash val="solid"/>
                      <a:round/>
                      <a:headEnd type="none" w="med" len="med"/>
                      <a:tailEnd type="none" w="med" len="med"/>
                    </a:lnT>
                    <a:lnB w="12700" cap="flat" cmpd="sng" algn="ctr">
                      <a:solidFill>
                        <a:srgbClr val="375623"/>
                      </a:solidFill>
                      <a:prstDash val="solid"/>
                      <a:round/>
                      <a:headEnd type="none" w="med" len="med"/>
                      <a:tailEnd type="none" w="med" len="med"/>
                    </a:lnB>
                    <a:solidFill>
                      <a:srgbClr val="FFD966"/>
                    </a:solidFill>
                  </a:tcPr>
                </a:tc>
              </a:tr>
              <a:tr h="587604">
                <a:tc>
                  <a:txBody>
                    <a:bodyPr/>
                    <a:lstStyle/>
                    <a:p>
                      <a:pPr algn="l" fontAlgn="b"/>
                      <a:r>
                        <a:rPr lang="en-US" sz="4000" b="0" i="0" u="none" strike="noStrike">
                          <a:solidFill>
                            <a:srgbClr val="000000"/>
                          </a:solidFill>
                          <a:effectLst/>
                          <a:latin typeface="Calibri" panose="020F0502020204030204" pitchFamily="34" charset="0"/>
                        </a:rPr>
                        <a:t>pH (Lab)</a:t>
                      </a:r>
                    </a:p>
                  </a:txBody>
                  <a:tcPr marL="9525" marR="9525" marT="9525" marB="0" anchor="b">
                    <a:lnL w="1270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1270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7.43</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1270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7.33</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1270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dirty="0">
                          <a:solidFill>
                            <a:srgbClr val="000000"/>
                          </a:solidFill>
                          <a:effectLst/>
                          <a:latin typeface="Calibri" panose="020F0502020204030204" pitchFamily="34" charset="0"/>
                        </a:rPr>
                        <a:t>7.33</a:t>
                      </a:r>
                    </a:p>
                  </a:txBody>
                  <a:tcPr marL="9525" marR="9525" marT="9525" marB="0" anchor="b">
                    <a:lnL w="6350" cap="flat" cmpd="sng" algn="ctr">
                      <a:solidFill>
                        <a:srgbClr val="375623"/>
                      </a:solidFill>
                      <a:prstDash val="solid"/>
                      <a:round/>
                      <a:headEnd type="none" w="med" len="med"/>
                      <a:tailEnd type="none" w="med" len="med"/>
                    </a:lnL>
                    <a:lnR w="12700" cap="flat" cmpd="sng" algn="ctr">
                      <a:solidFill>
                        <a:srgbClr val="375623"/>
                      </a:solidFill>
                      <a:prstDash val="solid"/>
                      <a:round/>
                      <a:headEnd type="none" w="med" len="med"/>
                      <a:tailEnd type="none" w="med" len="med"/>
                    </a:lnR>
                    <a:lnT w="1270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r>
              <a:tr h="587604">
                <a:tc>
                  <a:txBody>
                    <a:bodyPr/>
                    <a:lstStyle/>
                    <a:p>
                      <a:pPr marL="0" marR="0" indent="0" algn="l" defTabSz="4389120" rtl="0" eaLnBrk="1" fontAlgn="b" latinLnBrk="0" hangingPunct="1">
                        <a:lnSpc>
                          <a:spcPct val="100000"/>
                        </a:lnSpc>
                        <a:spcBef>
                          <a:spcPts val="0"/>
                        </a:spcBef>
                        <a:spcAft>
                          <a:spcPts val="0"/>
                        </a:spcAft>
                        <a:buClrTx/>
                        <a:buSzTx/>
                        <a:buFontTx/>
                        <a:buNone/>
                        <a:tabLst/>
                        <a:defRPr/>
                      </a:pPr>
                      <a:r>
                        <a:rPr lang="en-US" sz="4000" b="0" i="0" u="none" strike="noStrike" dirty="0">
                          <a:solidFill>
                            <a:srgbClr val="000000"/>
                          </a:solidFill>
                          <a:effectLst/>
                          <a:latin typeface="Calibri" panose="020F0502020204030204" pitchFamily="34" charset="0"/>
                        </a:rPr>
                        <a:t>Conductivity </a:t>
                      </a:r>
                      <a:r>
                        <a:rPr lang="en-US" sz="4000" b="0" i="0" u="none" strike="noStrike" dirty="0" smtClean="0">
                          <a:solidFill>
                            <a:schemeClr val="tx1"/>
                          </a:solidFill>
                          <a:effectLst/>
                          <a:latin typeface="Calibri" panose="020F0502020204030204" pitchFamily="34" charset="0"/>
                        </a:rPr>
                        <a:t>(</a:t>
                      </a:r>
                      <a:r>
                        <a:rPr lang="en-US" sz="4000" b="0" u="none" dirty="0" smtClean="0">
                          <a:solidFill>
                            <a:schemeClr val="tx1"/>
                          </a:solidFill>
                        </a:rPr>
                        <a:t>µS</a:t>
                      </a:r>
                      <a:r>
                        <a:rPr lang="en-US" sz="4000" b="0" i="0" u="none" strike="noStrike" dirty="0" smtClean="0">
                          <a:solidFill>
                            <a:srgbClr val="000000"/>
                          </a:solidFill>
                          <a:effectLst/>
                          <a:latin typeface="Calibri" panose="020F0502020204030204" pitchFamily="34" charset="0"/>
                        </a:rPr>
                        <a:t>)</a:t>
                      </a:r>
                      <a:endParaRPr lang="en-US" sz="4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121.1</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124</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122.3</a:t>
                      </a:r>
                    </a:p>
                  </a:txBody>
                  <a:tcPr marL="9525" marR="9525" marT="9525" marB="0" anchor="b">
                    <a:lnL w="6350" cap="flat" cmpd="sng" algn="ctr">
                      <a:solidFill>
                        <a:srgbClr val="375623"/>
                      </a:solidFill>
                      <a:prstDash val="solid"/>
                      <a:round/>
                      <a:headEnd type="none" w="med" len="med"/>
                      <a:tailEnd type="none" w="med" len="med"/>
                    </a:lnL>
                    <a:lnR w="1270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r>
              <a:tr h="587604">
                <a:tc>
                  <a:txBody>
                    <a:bodyPr/>
                    <a:lstStyle/>
                    <a:p>
                      <a:pPr algn="l" fontAlgn="b"/>
                      <a:r>
                        <a:rPr lang="en-US" sz="4000" b="0" i="0" u="none" strike="noStrike">
                          <a:solidFill>
                            <a:srgbClr val="000000"/>
                          </a:solidFill>
                          <a:effectLst/>
                          <a:latin typeface="Calibri" panose="020F0502020204030204" pitchFamily="34" charset="0"/>
                        </a:rPr>
                        <a:t>Alkalinity (ppm)</a:t>
                      </a:r>
                    </a:p>
                  </a:txBody>
                  <a:tcPr marL="9525" marR="9525" marT="9525" marB="0" anchor="b">
                    <a:lnL w="1270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375623"/>
                      </a:solidFill>
                      <a:prstDash val="solid"/>
                      <a:round/>
                      <a:headEnd type="none" w="med" len="med"/>
                      <a:tailEnd type="none" w="med" len="med"/>
                    </a:lnL>
                    <a:lnR w="1270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r>
              <a:tr h="587604">
                <a:tc>
                  <a:txBody>
                    <a:bodyPr/>
                    <a:lstStyle/>
                    <a:p>
                      <a:pPr algn="l" fontAlgn="b"/>
                      <a:r>
                        <a:rPr lang="en-US" sz="4000" b="0" i="0" u="none" strike="noStrike">
                          <a:solidFill>
                            <a:srgbClr val="000000"/>
                          </a:solidFill>
                          <a:effectLst/>
                          <a:latin typeface="Calibri" panose="020F0502020204030204" pitchFamily="34" charset="0"/>
                        </a:rPr>
                        <a:t>Orthophosphate (ppm)</a:t>
                      </a:r>
                    </a:p>
                  </a:txBody>
                  <a:tcPr marL="9525" marR="9525" marT="9525" marB="0" anchor="b">
                    <a:lnL w="1270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0.12</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0.09</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0.09</a:t>
                      </a:r>
                    </a:p>
                  </a:txBody>
                  <a:tcPr marL="9525" marR="9525" marT="9525" marB="0" anchor="b">
                    <a:lnL w="6350" cap="flat" cmpd="sng" algn="ctr">
                      <a:solidFill>
                        <a:srgbClr val="375623"/>
                      </a:solidFill>
                      <a:prstDash val="solid"/>
                      <a:round/>
                      <a:headEnd type="none" w="med" len="med"/>
                      <a:tailEnd type="none" w="med" len="med"/>
                    </a:lnL>
                    <a:lnR w="1270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r>
              <a:tr h="587604">
                <a:tc>
                  <a:txBody>
                    <a:bodyPr/>
                    <a:lstStyle/>
                    <a:p>
                      <a:pPr algn="l" fontAlgn="b"/>
                      <a:r>
                        <a:rPr lang="en-US" sz="4000" b="0" i="0" u="none" strike="noStrike" dirty="0">
                          <a:solidFill>
                            <a:srgbClr val="000000"/>
                          </a:solidFill>
                          <a:effectLst/>
                          <a:latin typeface="Calibri" panose="020F0502020204030204" pitchFamily="34" charset="0"/>
                        </a:rPr>
                        <a:t>Phosphorous (ppm)</a:t>
                      </a:r>
                    </a:p>
                  </a:txBody>
                  <a:tcPr marL="9525" marR="9525" marT="9525" marB="0" anchor="b">
                    <a:lnL w="1270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0.15</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0.12</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0.15</a:t>
                      </a:r>
                    </a:p>
                  </a:txBody>
                  <a:tcPr marL="9525" marR="9525" marT="9525" marB="0" anchor="b">
                    <a:lnL w="6350" cap="flat" cmpd="sng" algn="ctr">
                      <a:solidFill>
                        <a:srgbClr val="375623"/>
                      </a:solidFill>
                      <a:prstDash val="solid"/>
                      <a:round/>
                      <a:headEnd type="none" w="med" len="med"/>
                      <a:tailEnd type="none" w="med" len="med"/>
                    </a:lnL>
                    <a:lnR w="1270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r>
              <a:tr h="587604">
                <a:tc>
                  <a:txBody>
                    <a:bodyPr/>
                    <a:lstStyle/>
                    <a:p>
                      <a:pPr algn="l" fontAlgn="b"/>
                      <a:r>
                        <a:rPr lang="en-US" sz="4000" b="0" i="0" u="none" strike="noStrike">
                          <a:solidFill>
                            <a:srgbClr val="000000"/>
                          </a:solidFill>
                          <a:effectLst/>
                          <a:latin typeface="Calibri" panose="020F0502020204030204" pitchFamily="34" charset="0"/>
                        </a:rPr>
                        <a:t>Nitrate (ppm)</a:t>
                      </a:r>
                    </a:p>
                  </a:txBody>
                  <a:tcPr marL="9525" marR="9525" marT="9525" marB="0" anchor="b">
                    <a:lnL w="1270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0.9</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0.4</a:t>
                      </a:r>
                    </a:p>
                  </a:txBody>
                  <a:tcPr marL="9525" marR="9525" marT="9525" marB="0" anchor="b">
                    <a:lnL w="6350" cap="flat" cmpd="sng" algn="ctr">
                      <a:solidFill>
                        <a:srgbClr val="375623"/>
                      </a:solidFill>
                      <a:prstDash val="solid"/>
                      <a:round/>
                      <a:headEnd type="none" w="med" len="med"/>
                      <a:tailEnd type="none" w="med" len="med"/>
                    </a:lnL>
                    <a:lnR w="1270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r>
              <a:tr h="587604">
                <a:tc>
                  <a:txBody>
                    <a:bodyPr/>
                    <a:lstStyle/>
                    <a:p>
                      <a:pPr algn="l" fontAlgn="b"/>
                      <a:r>
                        <a:rPr lang="en-US" sz="4000" b="0" i="0" u="none" strike="noStrike">
                          <a:solidFill>
                            <a:srgbClr val="000000"/>
                          </a:solidFill>
                          <a:effectLst/>
                          <a:latin typeface="Calibri" panose="020F0502020204030204" pitchFamily="34" charset="0"/>
                        </a:rPr>
                        <a:t>Nitrite (ppm)</a:t>
                      </a:r>
                    </a:p>
                  </a:txBody>
                  <a:tcPr marL="9525" marR="9525" marT="9525" marB="0" anchor="b">
                    <a:lnL w="1270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0.004</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0.004</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0.005</a:t>
                      </a:r>
                    </a:p>
                  </a:txBody>
                  <a:tcPr marL="9525" marR="9525" marT="9525" marB="0" anchor="b">
                    <a:lnL w="6350" cap="flat" cmpd="sng" algn="ctr">
                      <a:solidFill>
                        <a:srgbClr val="375623"/>
                      </a:solidFill>
                      <a:prstDash val="solid"/>
                      <a:round/>
                      <a:headEnd type="none" w="med" len="med"/>
                      <a:tailEnd type="none" w="med" len="med"/>
                    </a:lnL>
                    <a:lnR w="1270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r>
              <a:tr h="587604">
                <a:tc>
                  <a:txBody>
                    <a:bodyPr/>
                    <a:lstStyle/>
                    <a:p>
                      <a:pPr algn="l" fontAlgn="b"/>
                      <a:r>
                        <a:rPr lang="en-US" sz="4000" b="0" i="0" u="none" strike="noStrike">
                          <a:solidFill>
                            <a:srgbClr val="000000"/>
                          </a:solidFill>
                          <a:effectLst/>
                          <a:latin typeface="Calibri" panose="020F0502020204030204" pitchFamily="34" charset="0"/>
                        </a:rPr>
                        <a:t>DO (ppm)</a:t>
                      </a:r>
                    </a:p>
                  </a:txBody>
                  <a:tcPr marL="9525" marR="9525" marT="9525" marB="0" anchor="b">
                    <a:lnL w="1270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17.95</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16.1</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14.72</a:t>
                      </a:r>
                    </a:p>
                  </a:txBody>
                  <a:tcPr marL="9525" marR="9525" marT="9525" marB="0" anchor="b">
                    <a:lnL w="6350" cap="flat" cmpd="sng" algn="ctr">
                      <a:solidFill>
                        <a:srgbClr val="375623"/>
                      </a:solidFill>
                      <a:prstDash val="solid"/>
                      <a:round/>
                      <a:headEnd type="none" w="med" len="med"/>
                      <a:tailEnd type="none" w="med" len="med"/>
                    </a:lnL>
                    <a:lnR w="1270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r>
              <a:tr h="587604">
                <a:tc>
                  <a:txBody>
                    <a:bodyPr/>
                    <a:lstStyle/>
                    <a:p>
                      <a:pPr algn="l" fontAlgn="b"/>
                      <a:r>
                        <a:rPr lang="en-US" sz="4000" b="0" i="0" u="none" strike="noStrike" dirty="0">
                          <a:solidFill>
                            <a:srgbClr val="000000"/>
                          </a:solidFill>
                          <a:effectLst/>
                          <a:latin typeface="Calibri" panose="020F0502020204030204" pitchFamily="34" charset="0"/>
                        </a:rPr>
                        <a:t>Temp </a:t>
                      </a:r>
                      <a:r>
                        <a:rPr lang="en-US" sz="4000" b="0" i="0" u="none" strike="noStrike" dirty="0" smtClean="0">
                          <a:solidFill>
                            <a:srgbClr val="000000"/>
                          </a:solidFill>
                          <a:effectLst/>
                          <a:latin typeface="Calibri" panose="020F0502020204030204" pitchFamily="34" charset="0"/>
                        </a:rPr>
                        <a:t>(</a:t>
                      </a:r>
                      <a:r>
                        <a:rPr lang="en-US" sz="4000" dirty="0" smtClean="0"/>
                        <a:t>°</a:t>
                      </a:r>
                      <a:r>
                        <a:rPr lang="en-US" sz="4000" b="0" i="0" u="none" strike="noStrike" dirty="0" smtClean="0">
                          <a:solidFill>
                            <a:srgbClr val="000000"/>
                          </a:solidFill>
                          <a:effectLst/>
                          <a:latin typeface="Calibri" panose="020F0502020204030204" pitchFamily="34" charset="0"/>
                        </a:rPr>
                        <a:t>C</a:t>
                      </a:r>
                      <a:r>
                        <a:rPr lang="en-US" sz="40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375623"/>
                      </a:solidFill>
                      <a:prstDash val="solid"/>
                      <a:round/>
                      <a:headEnd type="none" w="med" len="med"/>
                      <a:tailEnd type="none" w="med" len="med"/>
                    </a:lnL>
                    <a:lnR w="1270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D966"/>
                    </a:solidFill>
                  </a:tcPr>
                </a:tc>
              </a:tr>
              <a:tr h="616984">
                <a:tc>
                  <a:txBody>
                    <a:bodyPr/>
                    <a:lstStyle/>
                    <a:p>
                      <a:pPr algn="l" fontAlgn="b"/>
                      <a:r>
                        <a:rPr lang="en-US" sz="4000" b="0" i="0" u="none" strike="noStrike">
                          <a:solidFill>
                            <a:srgbClr val="000000"/>
                          </a:solidFill>
                          <a:effectLst/>
                          <a:latin typeface="Calibri" panose="020F0502020204030204" pitchFamily="34" charset="0"/>
                        </a:rPr>
                        <a:t>TDS (ppm)</a:t>
                      </a:r>
                    </a:p>
                  </a:txBody>
                  <a:tcPr marL="9525" marR="9525" marT="9525" marB="0" anchor="b">
                    <a:lnL w="1270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1270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60.9</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1270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a:solidFill>
                            <a:srgbClr val="000000"/>
                          </a:solidFill>
                          <a:effectLst/>
                          <a:latin typeface="Calibri" panose="020F0502020204030204" pitchFamily="34" charset="0"/>
                        </a:rPr>
                        <a:t>61.4</a:t>
                      </a:r>
                    </a:p>
                  </a:txBody>
                  <a:tcPr marL="9525" marR="9525" marT="9525"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12700" cap="flat" cmpd="sng" algn="ctr">
                      <a:solidFill>
                        <a:srgbClr val="375623"/>
                      </a:solidFill>
                      <a:prstDash val="solid"/>
                      <a:round/>
                      <a:headEnd type="none" w="med" len="med"/>
                      <a:tailEnd type="none" w="med" len="med"/>
                    </a:lnB>
                    <a:solidFill>
                      <a:srgbClr val="FFD966"/>
                    </a:solidFill>
                  </a:tcPr>
                </a:tc>
                <a:tc>
                  <a:txBody>
                    <a:bodyPr/>
                    <a:lstStyle/>
                    <a:p>
                      <a:pPr algn="r" fontAlgn="b"/>
                      <a:r>
                        <a:rPr lang="en-US" sz="4000" b="0" i="0" u="none" strike="noStrike" dirty="0">
                          <a:solidFill>
                            <a:srgbClr val="000000"/>
                          </a:solidFill>
                          <a:effectLst/>
                          <a:latin typeface="Calibri" panose="020F0502020204030204" pitchFamily="34" charset="0"/>
                        </a:rPr>
                        <a:t>61.3</a:t>
                      </a:r>
                    </a:p>
                  </a:txBody>
                  <a:tcPr marL="9525" marR="9525" marT="9525" marB="0" anchor="b">
                    <a:lnL w="6350" cap="flat" cmpd="sng" algn="ctr">
                      <a:solidFill>
                        <a:srgbClr val="375623"/>
                      </a:solidFill>
                      <a:prstDash val="solid"/>
                      <a:round/>
                      <a:headEnd type="none" w="med" len="med"/>
                      <a:tailEnd type="none" w="med" len="med"/>
                    </a:lnL>
                    <a:lnR w="1270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12700" cap="flat" cmpd="sng" algn="ctr">
                      <a:solidFill>
                        <a:srgbClr val="375623"/>
                      </a:solidFill>
                      <a:prstDash val="solid"/>
                      <a:round/>
                      <a:headEnd type="none" w="med" len="med"/>
                      <a:tailEnd type="none" w="med" len="med"/>
                    </a:lnB>
                    <a:solidFill>
                      <a:srgbClr val="FFD966"/>
                    </a:solidFill>
                  </a:tcPr>
                </a:tc>
              </a:tr>
            </a:tbl>
          </a:graphicData>
        </a:graphic>
      </p:graphicFrame>
      <p:sp>
        <p:nvSpPr>
          <p:cNvPr id="26" name="Isosceles Triangle 25"/>
          <p:cNvSpPr/>
          <p:nvPr/>
        </p:nvSpPr>
        <p:spPr>
          <a:xfrm>
            <a:off x="33530881" y="14489663"/>
            <a:ext cx="293828" cy="221614"/>
          </a:xfrm>
          <a:prstGeom prst="triangle">
            <a:avLst/>
          </a:prstGeom>
          <a:solidFill>
            <a:srgbClr val="5D752E"/>
          </a:solidFill>
          <a:ln>
            <a:solidFill>
              <a:srgbClr val="4F6A2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497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1319</TotalTime>
  <Words>472</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Community Partnership of the Waterdale Environmental Education Center Justin Potuck, Supervisor: Dr. Mel Zimmerman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dc:creator>
  <cp:lastModifiedBy>Alec Minnick</cp:lastModifiedBy>
  <cp:revision>37</cp:revision>
  <dcterms:created xsi:type="dcterms:W3CDTF">2015-03-17T13:49:09Z</dcterms:created>
  <dcterms:modified xsi:type="dcterms:W3CDTF">2015-03-31T14:43:25Z</dcterms:modified>
</cp:coreProperties>
</file>